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6123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a486bbba7ab66dfa71f#tid=68f6eedcba80cb000ac8dd5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RJA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8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15_1#c0080ba89?vcp=1&amp;vop=1&amp;pid=03b8902ed&amp;color=36,64,97&amp;vtp=1&amp;bt=1&amp;bbb=1"/>
          <p:cNvSpPr/>
          <p:nvPr/>
        </p:nvSpPr>
        <p:spPr>
          <a:xfrm>
            <a:off x="539496" y="2218804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如果取到的芯片是次品，分别求出该芯片是第1台机器、第2台机器、第3台机器生产的概率.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16_1#c0080ba89?vcp=1&amp;vop=1&amp;pid=03b8902ed&amp;color=36,64,97&amp;vtp=1&amp;bbb=1&amp;hb=1"/>
              <p:cNvSpPr/>
              <p:nvPr/>
            </p:nvSpPr>
            <p:spPr>
              <a:xfrm>
                <a:off x="539496" y="2592438"/>
                <a:ext cx="11109960" cy="2221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【解】结合（1）可知，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0.01×0.30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0.013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≈0.231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0.01×0.40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0.013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≈0.308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0.02×0.30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0.013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≈0.462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如果取到的芯片是次品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，则该芯片是第1台机器、第2台机器、第3台机器生产的概率分别约为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0.231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0.308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0.462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8_AN.16_1#c0080ba89?vcp=1&amp;vop=1&amp;pid=03b8902e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92438"/>
                <a:ext cx="11109960" cy="2221040"/>
              </a:xfrm>
              <a:prstGeom prst="rect">
                <a:avLst/>
              </a:prstGeom>
              <a:blipFill>
                <a:blip r:embed="rId3"/>
                <a:stretch>
                  <a:fillRect l="-1317" b="-63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7_1#fdf678500?vcp=1&amp;vop=1&amp;pid=02d417e97&amp;color=36,64,97&amp;vtp=1&amp;bt=1&amp;bbb=1&amp;hb=1"/>
              <p:cNvSpPr/>
              <p:nvPr/>
            </p:nvSpPr>
            <p:spPr>
              <a:xfrm>
                <a:off x="539496" y="1629682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一学生接连参加同一课程的2次考试，第1次及格的概率为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.若第1次及格则第2次也及格的概率为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;若第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1次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不及格则第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2次及格的概率为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.若已知他第2次已经及格，求他第1次及格的概率.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7_BD.17_1#fdf678500?vcp=1&amp;vop=1&amp;pid=02d417e97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29682"/>
                <a:ext cx="11109960" cy="838200"/>
              </a:xfrm>
              <a:prstGeom prst="rect">
                <a:avLst/>
              </a:prstGeom>
              <a:blipFill>
                <a:blip r:embed="rId3"/>
                <a:stretch>
                  <a:fillRect l="-1317" r="-549" b="-101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18_1#fdf678500?vcp=1&amp;vop=1&amp;pid=02d417e97&amp;color=36,64,97&amp;vtp=1&amp;bbb=1"/>
              <p:cNvSpPr/>
              <p:nvPr/>
            </p:nvSpPr>
            <p:spPr>
              <a:xfrm>
                <a:off x="539496" y="2477216"/>
                <a:ext cx="11109960" cy="2857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【解】记“该学生第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次考试及格”为事件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,2.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由全概率公式得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贝叶斯公式得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7_AN.18_1#fdf678500?vcp=1&amp;vop=1&amp;pid=02d417e9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77216"/>
                <a:ext cx="11109960" cy="2857500"/>
              </a:xfrm>
              <a:prstGeom prst="rect">
                <a:avLst/>
              </a:prstGeom>
              <a:blipFill>
                <a:blip r:embed="rId4"/>
                <a:stretch>
                  <a:fillRect l="-1317" b="-27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EX.19_1#fdf678500?vcp=1&amp;vop=1&amp;pid=02d417e97&amp;color=36,64,97&amp;mp=1&amp;vtp=1&amp;bt=1&amp;bbb=1"/>
          <p:cNvSpPr/>
          <p:nvPr/>
        </p:nvSpPr>
        <p:spPr>
          <a:xfrm>
            <a:off x="539496" y="252535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</a:t>
            </a:r>
            <a:r>
              <a:rPr lang="en-US" altLang="zh-CN" sz="1800" b="1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全概率公式和贝叶斯公式的选择</a:t>
            </a:r>
            <a:endParaRPr lang="en-US" altLang="zh-CN" sz="1800" dirty="0"/>
          </a:p>
        </p:txBody>
      </p:sp>
      <p:pic>
        <p:nvPicPr>
          <p:cNvPr id="3" name="QO_7_EX.19_1#fdf678500?vcp=1&amp;vop=1&amp;pid=02d417e97&amp;color=36,64,97&amp;mp=1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7302" y="2587263"/>
            <a:ext cx="1216152" cy="29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7_EX.19_2#fdf678500?vcp=1&amp;vop=1&amp;pid=02d417e97&amp;color=36,64,97&amp;mp=1&amp;vtp=1&amp;bbb=1&amp;hb=1"/>
          <p:cNvSpPr/>
          <p:nvPr/>
        </p:nvSpPr>
        <p:spPr>
          <a:xfrm>
            <a:off x="539496" y="2942925"/>
            <a:ext cx="11109960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若随机试验可以看成分两个阶段进行，且第一阶段的各试验具体结果怎样未知，则（1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）若要求的是第二阶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段某一个结果发生的概率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，则用全概率公式；（2）若第二阶段的某一个结果是已知的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，要求的是此结果为第一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阶段某一个结果所引起的概率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，一般用贝叶斯公式，类似于求条件概率.熟记这个特征，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在遇到相关的题目时，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可以准确地选择公式进行计算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，保证解题的准确高效.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8ac839c88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8ac839c88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第七章</a:t>
            </a:r>
            <a:endParaRPr lang="en-US" altLang="zh-CN" sz="5400" dirty="0"/>
          </a:p>
        </p:txBody>
      </p:sp>
      <p:sp>
        <p:nvSpPr>
          <p:cNvPr id="4" name="C_1_BD#8ac839c88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随机变量及其分布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b6414188c.fixed?vcp=1&amp;pid=8ac839c88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b6414188c.fixed?vcp=1&amp;pid=8ac839c88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7.1</a:t>
            </a:r>
            <a:endParaRPr lang="en-US" altLang="zh-CN" sz="5400" dirty="0"/>
          </a:p>
        </p:txBody>
      </p:sp>
      <p:sp>
        <p:nvSpPr>
          <p:cNvPr id="4" name="C_2_BD#b6414188c.fixed?vcp=1&amp;pid=8ac839c88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条件概率与全概率公式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260767772.fixed?vcp=1&amp;pid=b6414188c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260767772.fixed?vcp=1&amp;pid=b6414188c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7.1.2</a:t>
            </a:r>
            <a:endParaRPr lang="en-US" altLang="zh-CN" sz="5400" dirty="0"/>
          </a:p>
        </p:txBody>
      </p:sp>
      <p:sp>
        <p:nvSpPr>
          <p:cNvPr id="4" name="C_3_BD#260767772.fixed?vcp=1&amp;pid=b6414188c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全概率公式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3e8443ab5?lid=77cd1c864&amp;cid=77cd1c864&amp;vtp=1&amp;bbb=1">
            <a:hlinkClick r:id="rId3" action="ppaction://hlinksldjump"/>
          </p:cNvPr>
          <p:cNvSpPr/>
          <p:nvPr/>
        </p:nvSpPr>
        <p:spPr>
          <a:xfrm>
            <a:off x="6044184" y="1435608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全概率公式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p:sp>
        <p:nvSpPr>
          <p:cNvPr id="3" name="C_1#目录1:3e8443ab5?lid=7cc292f3e&amp;cid=7cc292f3e&amp;vtp=1&amp;bbb=1">
            <a:hlinkClick r:id="rId4" action="ppaction://hlinksldjump"/>
          </p:cNvPr>
          <p:cNvSpPr/>
          <p:nvPr/>
        </p:nvSpPr>
        <p:spPr>
          <a:xfrm>
            <a:off x="6044184" y="1837944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贝叶斯公式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p:sp>
        <p:nvSpPr>
          <p:cNvPr id="4" name="C_1#目录1:3e8443ab5?lid=566a7fa41&amp;cid=566a7fa41&amp;vtp=1&amp;bbb=1">
            <a:hlinkClick r:id="rId4" action="ppaction://hlinksldjump"/>
          </p:cNvPr>
          <p:cNvSpPr/>
          <p:nvPr/>
        </p:nvSpPr>
        <p:spPr>
          <a:xfrm>
            <a:off x="6044184" y="4069842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全概率公式的应用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5" name="C_1#目录1:3e8443ab5?lid=02d417e97&amp;cid=02d417e97&amp;vtp=1&amp;bbb=1">
            <a:hlinkClick r:id="rId5" action="ppaction://hlinksldjump"/>
          </p:cNvPr>
          <p:cNvSpPr/>
          <p:nvPr/>
        </p:nvSpPr>
        <p:spPr>
          <a:xfrm>
            <a:off x="6044184" y="4516120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贝叶斯公式的应用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难点</a:t>
            </a:r>
            <a:endParaRPr lang="en-US" altLang="zh-CN" sz="1800" dirty="0"/>
          </a:p>
        </p:txBody>
      </p:sp>
      <p:pic>
        <p:nvPicPr>
          <p:cNvPr id="6" name="O_0#目录1:3e8443ab5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8616" y="795528"/>
            <a:ext cx="731520" cy="768096"/>
          </a:xfrm>
          <a:prstGeom prst="rect">
            <a:avLst/>
          </a:prstGeom>
        </p:spPr>
      </p:pic>
      <p:pic>
        <p:nvPicPr>
          <p:cNvPr id="7" name="O_0#目录1:3e8443ab5.fixed?vcp=1&amp;color=36,64,97&amp;tib=255,255,255&amp;vtp=1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8616" y="3374136"/>
            <a:ext cx="731520" cy="768096"/>
          </a:xfrm>
          <a:prstGeom prst="rect">
            <a:avLst/>
          </a:prstGeom>
        </p:spPr>
      </p:pic>
      <p:sp>
        <p:nvSpPr>
          <p:cNvPr id="8" name="O_0#目录1:3e8443ab5.fixed?vcp=1&amp;color=255,255,255&amp;vtp=1&amp;bbb=1"/>
          <p:cNvSpPr/>
          <p:nvPr/>
        </p:nvSpPr>
        <p:spPr>
          <a:xfrm>
            <a:off x="4928616" y="79552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9" name="O_0#目录1:3e8443ab5.fixed?vcp=1&amp;color=255,255,255&amp;vtp=1&amp;bbb=1"/>
          <p:cNvSpPr/>
          <p:nvPr/>
        </p:nvSpPr>
        <p:spPr>
          <a:xfrm>
            <a:off x="4928616" y="337413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10" name="O_0#目录1:3e8443ab5.fixed?lid=3e8443ab5&amp;vcp=1&amp;color=0,55,96&amp;vtp=1&amp;bbb=1">
            <a:hlinkClick r:id="rId3" action="ppaction://hlinksldjump"/>
          </p:cNvPr>
          <p:cNvSpPr/>
          <p:nvPr/>
        </p:nvSpPr>
        <p:spPr>
          <a:xfrm>
            <a:off x="5870448" y="95097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11" name="O_0#目录1:3e8443ab5.fixed?lid=a7c34d57d&amp;vcp=1&amp;color=0,55,96&amp;vtp=1&amp;bbb=1">
            <a:hlinkClick r:id="rId4" action="ppaction://hlinksldjump"/>
          </p:cNvPr>
          <p:cNvSpPr/>
          <p:nvPr/>
        </p:nvSpPr>
        <p:spPr>
          <a:xfrm>
            <a:off x="5870448" y="352044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3e8443ab5?vcp=1&amp;pid=260767772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566928" cy="694944"/>
          </a:xfrm>
          <a:prstGeom prst="rect">
            <a:avLst/>
          </a:prstGeom>
        </p:spPr>
      </p:pic>
      <p:sp>
        <p:nvSpPr>
          <p:cNvPr id="3" name="C_4_BD#3e8443ab5?vcp=1&amp;pid=260767772&amp;color=61,88,159&amp;vtp=1&amp;bbb=1"/>
          <p:cNvSpPr/>
          <p:nvPr/>
        </p:nvSpPr>
        <p:spPr>
          <a:xfrm>
            <a:off x="1252728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5_BD#77cd1c864?vcp=1&amp;pid=3e8443ab5&amp;color=101,101,255&amp;vtp=1&amp;bbb=1"/>
          <p:cNvSpPr/>
          <p:nvPr/>
        </p:nvSpPr>
        <p:spPr>
          <a:xfrm>
            <a:off x="539496" y="14690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全概率公式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p:pic>
        <p:nvPicPr>
          <p:cNvPr id="5" name="QO_6_BD.1_1#21f36bd98?vcp=1&amp;vop=1&amp;pid=77cd1c864&amp;color=36,64,97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8672" y="2018910"/>
            <a:ext cx="896112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6_BD.1_1#21f36bd98?vcp=1&amp;vop=1&amp;pid=77cd1c864&amp;color=36,64,97&amp;vtp=1&amp;bbb=1"/>
          <p:cNvSpPr/>
          <p:nvPr/>
        </p:nvSpPr>
        <p:spPr>
          <a:xfrm>
            <a:off x="539496" y="1971475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（正确的打“√”，错误的打“×”）.</a:t>
            </a:r>
            <a:endParaRPr lang="en-US" altLang="zh-CN" sz="1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T_7_BD.2_1#151a40e62?vaa=1&amp;vcp=1&amp;pid=21f36bd98&amp;color=36,64,97&amp;vtp=1&amp;bbb=1"/>
              <p:cNvSpPr/>
              <p:nvPr/>
            </p:nvSpPr>
            <p:spPr>
              <a:xfrm>
                <a:off x="539496" y="2335871"/>
                <a:ext cx="11109960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全概率公式中样本空间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Ω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需满足的条件为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7" name="QT_7_BD.2_1#151a40e62?vaa=1&amp;vcp=1&amp;pid=21f36bd9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35871"/>
                <a:ext cx="11109960" cy="584200"/>
              </a:xfrm>
              <a:prstGeom prst="rect">
                <a:avLst/>
              </a:prstGeom>
              <a:blipFill>
                <a:blip r:embed="rId5"/>
                <a:stretch>
                  <a:fillRect l="-1317" b="-20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T_7_AN.4_1#151a40e62.bracket?vaa=1&amp;vcp=1&amp;pid=21f36bd98&amp;color=36,64,97&amp;vpa=1&amp;vtp=1"/>
          <p:cNvSpPr/>
          <p:nvPr/>
        </p:nvSpPr>
        <p:spPr>
          <a:xfrm>
            <a:off x="7810595" y="2544468"/>
            <a:ext cx="336550" cy="2686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×</a:t>
            </a:r>
            <a:endParaRPr lang="en-US" altLang="zh-CN" dirty="0">
              <a:solidFill>
                <a:srgbClr val="6565FF"/>
              </a:solidFill>
            </a:endParaRPr>
          </a:p>
        </p:txBody>
      </p:sp>
      <p:sp>
        <p:nvSpPr>
          <p:cNvPr id="9" name="QT_7_AS.3_1#151a40e62?vaa=1&amp;vcp=1&amp;pid=21f36bd98&amp;color=36,64,97&amp;vtp=1&amp;bbb=1"/>
          <p:cNvSpPr/>
          <p:nvPr/>
        </p:nvSpPr>
        <p:spPr>
          <a:xfrm>
            <a:off x="539496" y="2920071"/>
            <a:ext cx="1110996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（还需满足任意两个事件均互斥）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QT_7_BD.6_1#5b5c6c552?vaa=1&amp;vcp=1&amp;pid=21f36bd98&amp;color=36,64,97&amp;vtp=1&amp;bbb=1"/>
              <p:cNvSpPr/>
              <p:nvPr/>
            </p:nvSpPr>
            <p:spPr>
              <a:xfrm>
                <a:off x="539496" y="3326534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贝叶斯公式是在观察到事件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已发生的条件下，寻找导致事件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发生的每个原因的概率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11" name="QT_7_BD.6_1#5b5c6c552?vaa=1&amp;vcp=1&amp;pid=21f36bd9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26534"/>
                <a:ext cx="11109960" cy="360680"/>
              </a:xfrm>
              <a:prstGeom prst="rect">
                <a:avLst/>
              </a:prstGeom>
              <a:blipFill>
                <a:blip r:embed="rId6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QT_7_AN.7_1#5b5c6c552.bracket?vaa=1&amp;vcp=1&amp;pid=21f36bd98&amp;color=36,64,97&amp;vpa=2&amp;vtp=1"/>
          <p:cNvSpPr/>
          <p:nvPr/>
        </p:nvSpPr>
        <p:spPr>
          <a:xfrm>
            <a:off x="9907747" y="3322724"/>
            <a:ext cx="29210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√</a:t>
            </a:r>
            <a:endParaRPr lang="en-US" altLang="zh-CN" dirty="0">
              <a:solidFill>
                <a:srgbClr val="6565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  <p:bldP spid="1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a7c34d57d?vcp=1&amp;pid=260767772&amp;color=36,64,97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1357821"/>
            <a:ext cx="493776" cy="521208"/>
          </a:xfrm>
          <a:prstGeom prst="rect">
            <a:avLst/>
          </a:prstGeom>
        </p:spPr>
      </p:pic>
      <p:sp>
        <p:nvSpPr>
          <p:cNvPr id="3" name="C_4_BD#a7c34d57d?vcp=1&amp;pid=260767772&amp;color=61,88,159&amp;mp=1&amp;vtp=1&amp;bbb=1"/>
          <p:cNvSpPr/>
          <p:nvPr/>
        </p:nvSpPr>
        <p:spPr>
          <a:xfrm>
            <a:off x="1188720" y="1357821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4" name="C_5_BD#8f555ccc7?vcp=1&amp;pid=a7c34d57d&amp;color=61,88,159&amp;vtp=1&amp;bbb=1"/>
          <p:cNvSpPr/>
          <p:nvPr/>
        </p:nvSpPr>
        <p:spPr>
          <a:xfrm>
            <a:off x="539496" y="2018221"/>
            <a:ext cx="11109960" cy="44361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能力进阶</a:t>
            </a:r>
            <a:endParaRPr lang="en-US" altLang="zh-CN" sz="2400" dirty="0"/>
          </a:p>
        </p:txBody>
      </p:sp>
      <p:sp>
        <p:nvSpPr>
          <p:cNvPr id="5" name="C_6_BD#566a7fa41?vcp=1&amp;pid=8f555ccc7&amp;color=101,101,255&amp;vtp=1&amp;bbb=1"/>
          <p:cNvSpPr/>
          <p:nvPr/>
        </p:nvSpPr>
        <p:spPr>
          <a:xfrm>
            <a:off x="539496" y="2506021"/>
            <a:ext cx="11109960" cy="4028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全概率公式的应用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BD.8_1#e5acb8d89?vcp=1&amp;vop=1&amp;pid=566a7fa41&amp;color=36,64,97&amp;vtp=1&amp;bbb=1&amp;hb=1"/>
              <p:cNvSpPr/>
              <p:nvPr/>
            </p:nvSpPr>
            <p:spPr>
              <a:xfrm>
                <a:off x="539496" y="2962262"/>
                <a:ext cx="11109960" cy="10621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设某工厂有两个车间生产同种型号的家用电器，一车间的次品率为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0.15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,二车间的次品率为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，两个车间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的成品都混合堆放在一个仓库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.假设一、二车间生产的成品数量比例为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2:3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，现有一客户从成品仓库中随机提一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台产品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，求该产品合格的概率.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7_BD.8_1#e5acb8d89?vcp=1&amp;vop=1&amp;pid=566a7fa4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62262"/>
                <a:ext cx="11109960" cy="1062165"/>
              </a:xfrm>
              <a:prstGeom prst="rect">
                <a:avLst/>
              </a:prstGeom>
              <a:blipFill>
                <a:blip r:embed="rId4"/>
                <a:stretch>
                  <a:fillRect l="-1317" t="-2299" r="-220" b="-132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7_AN.9_1#e5acb8d89?vcp=1&amp;vop=1&amp;pid=566a7fa41&amp;color=36,64,97&amp;vtp=1&amp;bbb=1"/>
              <p:cNvSpPr/>
              <p:nvPr/>
            </p:nvSpPr>
            <p:spPr>
              <a:xfrm>
                <a:off x="539496" y="4065770"/>
                <a:ext cx="11109960" cy="21670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【解】设“提出的一台产品是合格品”为事件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，“提出的一台产品是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车间生产的”为事件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,2,则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∪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)=1−0.15=0.85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)=1−0.12=0.88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全概率公式得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)=0.4×0.85+0.6×0.88=0.868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所求概率为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0.868.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7_AN.9_1#e5acb8d89?vcp=1&amp;vop=1&amp;pid=566a7fa4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065770"/>
                <a:ext cx="11109960" cy="2167065"/>
              </a:xfrm>
              <a:prstGeom prst="rect">
                <a:avLst/>
              </a:prstGeom>
              <a:blipFill>
                <a:blip r:embed="rId5"/>
                <a:stretch>
                  <a:fillRect l="-1317" t="-1127" b="-64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_5_BD#7cc292f3e?vcp=1&amp;pid=3e8443ab5&amp;color=101,101,255&amp;vtp=1&amp;bbb=1">
            <a:extLst>
              <a:ext uri="{FF2B5EF4-FFF2-40B4-BE49-F238E27FC236}">
                <a16:creationId xmlns:a16="http://schemas.microsoft.com/office/drawing/2014/main" id="{A9834A69-6CD3-E8FD-7C32-AC0337F7BAAD}"/>
              </a:ext>
            </a:extLst>
          </p:cNvPr>
          <p:cNvSpPr/>
          <p:nvPr/>
        </p:nvSpPr>
        <p:spPr>
          <a:xfrm>
            <a:off x="539496" y="828000"/>
            <a:ext cx="11109960" cy="4028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贝叶斯公式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db51f102?vcp=1&amp;pid=a7c34d57d&amp;color=61,88,159&amp;vtp=1&amp;bt=1&amp;bbb=1"/>
          <p:cNvSpPr/>
          <p:nvPr/>
        </p:nvSpPr>
        <p:spPr>
          <a:xfrm>
            <a:off x="539496" y="828000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高分突破</a:t>
            </a:r>
            <a:endParaRPr lang="en-US" altLang="zh-CN" sz="2400" dirty="0"/>
          </a:p>
        </p:txBody>
      </p:sp>
      <p:sp>
        <p:nvSpPr>
          <p:cNvPr id="3" name="C_6_BD#02d417e97?vcp=1&amp;pid=3db51f102&amp;color=101,101,255&amp;vtp=1&amp;bbb=1"/>
          <p:cNvSpPr/>
          <p:nvPr/>
        </p:nvSpPr>
        <p:spPr>
          <a:xfrm>
            <a:off x="539496" y="136414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贝叶斯公式的应用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难点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10_1#5dea95d42?vcp=1&amp;vop=1&amp;pid=02d417e97&amp;color=36,64,97&amp;vtp=1&amp;bbb=1&amp;hb=1"/>
              <p:cNvSpPr/>
              <p:nvPr/>
            </p:nvSpPr>
            <p:spPr>
              <a:xfrm>
                <a:off x="539496" y="1853002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某厂的产品中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96%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是合格品.现有一验收方法，把合格品判为“合格品”的概率为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0.98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，把非合格品判为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“合格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品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”的概率为0.05.当用此验收方法判一产品为“合格品”时，求此产品为合格品的概率.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7_BD.10_1#5dea95d42?vcp=1&amp;vop=1&amp;pid=02d417e9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53002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r="-1153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11_1#5dea95d42?vcp=1&amp;vop=1&amp;pid=02d417e97&amp;color=36,64,97&amp;vtp=1&amp;bbb=1"/>
              <p:cNvSpPr/>
              <p:nvPr/>
            </p:nvSpPr>
            <p:spPr>
              <a:xfrm>
                <a:off x="539496" y="2627336"/>
                <a:ext cx="11109960" cy="2944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【解】设“一产品经验收被判为‘合格品’”为事件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，“一产品为合格品”为事件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)=0.96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)=0.98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)=0.04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)=0.05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贝叶斯公式得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0.96×0.98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0.96×0.98+0.04×0.05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≈0.997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一产品经验收被判为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“合格品”时，此产品为合格品的概率约为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0.9979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AN.11_1#5dea95d42?vcp=1&amp;vop=1&amp;pid=02d417e9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27336"/>
                <a:ext cx="11109960" cy="2944940"/>
              </a:xfrm>
              <a:prstGeom prst="rect">
                <a:avLst/>
              </a:prstGeom>
              <a:blipFill>
                <a:blip r:embed="rId4"/>
                <a:stretch>
                  <a:fillRect l="-1317" b="-45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2_1#03b8902ed?vcp=1&amp;vop=1&amp;pid=02d417e97&amp;color=36,64,97&amp;vtp=1&amp;bt=1&amp;bbb=1&amp;hb=1"/>
              <p:cNvSpPr/>
              <p:nvPr/>
            </p:nvSpPr>
            <p:spPr>
              <a:xfrm>
                <a:off x="539496" y="1073994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[山东东营2024高二开学考]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芯片是二十一世纪核心的科技产品，随着我国科技的不断发展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，我们在芯片技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术上取得了重大突破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.某芯片代工公司有3台机器生产同一型号的芯片，第1，2台生产的次品率均为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，第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3台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生产的次品率为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2%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，生产出来的芯片混放在一起.已知第1，2，3台机器生产的芯片数分别占总数的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40%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7_BD.12_1#03b8902ed?vcp=1&amp;vop=1&amp;pid=02d417e97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73994"/>
                <a:ext cx="11109960" cy="1611440"/>
              </a:xfrm>
              <a:prstGeom prst="rect">
                <a:avLst/>
              </a:prstGeom>
              <a:blipFill>
                <a:blip r:embed="rId3"/>
                <a:stretch>
                  <a:fillRect l="-1317" r="-1262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8_BD.13_1#36979d8b7?vcp=1&amp;vop=1&amp;pid=03b8902ed&amp;color=36,64,97&amp;vtp=1&amp;bbb=1"/>
          <p:cNvSpPr/>
          <p:nvPr/>
        </p:nvSpPr>
        <p:spPr>
          <a:xfrm>
            <a:off x="539496" y="2683338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求任取一个芯片是正品的概率；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AN.14_1#36979d8b7?vcp=1&amp;vop=1&amp;pid=03b8902ed&amp;color=36,64,97&amp;vtp=1&amp;bbb=1&amp;hb=1"/>
              <p:cNvSpPr/>
              <p:nvPr/>
            </p:nvSpPr>
            <p:spPr>
              <a:xfrm>
                <a:off x="539496" y="3047828"/>
                <a:ext cx="11109960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“机器生产的芯片为次品”，记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“芯片是第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台机器生产的”,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,2,3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)=0.01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)=0.02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)=0.30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)=0.40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4" name="QO_8_AN.14_1#36979d8b7?vcp=1&amp;vop=1&amp;pid=03b8902ed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47828"/>
                <a:ext cx="11109960" cy="1257300"/>
              </a:xfrm>
              <a:prstGeom prst="rect">
                <a:avLst/>
              </a:prstGeom>
              <a:blipFill>
                <a:blip r:embed="rId4"/>
                <a:stretch>
                  <a:fillRect l="-1317" b="-72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AN.14_1#36979d8b7?vcp=1&amp;vop=1&amp;pid=03b8902ed&amp;color=36,64,97&amp;vtp=1&amp;bbb=1&amp;hb=1">
                <a:extLst>
                  <a:ext uri="{FF2B5EF4-FFF2-40B4-BE49-F238E27FC236}">
                    <a16:creationId xmlns:a16="http://schemas.microsoft.com/office/drawing/2014/main" id="{C3C7AC4E-AF55-8158-74FE-3EEB38DD658E}"/>
                  </a:ext>
                </a:extLst>
              </p:cNvPr>
              <p:cNvSpPr/>
              <p:nvPr/>
            </p:nvSpPr>
            <p:spPr>
              <a:xfrm>
                <a:off x="539496" y="4305128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)=0.30×0.01+0.40×0.01+0.30×0.02=0.013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5" name="QO_8_AN.14_1#36979d8b7?vcp=1&amp;vop=1&amp;pid=03b8902ed&amp;color=36,64,97&amp;vtp=1&amp;bbb=1&amp;hb=1">
                <a:extLst>
                  <a:ext uri="{FF2B5EF4-FFF2-40B4-BE49-F238E27FC236}">
                    <a16:creationId xmlns:a16="http://schemas.microsoft.com/office/drawing/2014/main" id="{C3C7AC4E-AF55-8158-74FE-3EEB38DD658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305128"/>
                <a:ext cx="11109960" cy="838200"/>
              </a:xfrm>
              <a:prstGeom prst="rect">
                <a:avLst/>
              </a:prstGeom>
              <a:blipFill>
                <a:blip r:embed="rId5"/>
                <a:stretch>
                  <a:fillRect l="-768" r="-55" b="-108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8_AN.14_1#36979d8b7?vcp=1&amp;vop=1&amp;pid=03b8902ed&amp;color=36,64,97&amp;vtp=1&amp;bbb=1&amp;hb=1">
                <a:extLst>
                  <a:ext uri="{FF2B5EF4-FFF2-40B4-BE49-F238E27FC236}">
                    <a16:creationId xmlns:a16="http://schemas.microsoft.com/office/drawing/2014/main" id="{593CC8BE-5D68-333F-CD3C-779F617F402D}"/>
                  </a:ext>
                </a:extLst>
              </p:cNvPr>
              <p:cNvSpPr/>
              <p:nvPr/>
            </p:nvSpPr>
            <p:spPr>
              <a:xfrm>
                <a:off x="539496" y="5130628"/>
                <a:ext cx="11109960" cy="824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)=1−0.013=0.987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即任取一个芯片是正品的概率为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0.987.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8_AN.14_1#36979d8b7?vcp=1&amp;vop=1&amp;pid=03b8902ed&amp;color=36,64,97&amp;vtp=1&amp;bbb=1&amp;hb=1">
                <a:extLst>
                  <a:ext uri="{FF2B5EF4-FFF2-40B4-BE49-F238E27FC236}">
                    <a16:creationId xmlns:a16="http://schemas.microsoft.com/office/drawing/2014/main" id="{593CC8BE-5D68-333F-CD3C-779F617F402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130628"/>
                <a:ext cx="11109960" cy="824040"/>
              </a:xfrm>
              <a:prstGeom prst="rect">
                <a:avLst/>
              </a:prstGeom>
              <a:blipFill>
                <a:blip r:embed="rId6"/>
                <a:stretch>
                  <a:fillRect l="-1317" b="-170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722</Words>
  <Application>Microsoft Office PowerPoint</Application>
  <PresentationFormat>宽屏</PresentationFormat>
  <Paragraphs>88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Arial (正文)</vt:lpstr>
      <vt:lpstr>仿宋</vt:lpstr>
      <vt:lpstr>SimSun</vt:lpstr>
      <vt:lpstr>微软雅黑</vt:lpstr>
      <vt:lpstr>印品黑体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2025-10-21T03:47:32Z</dcterms:created>
  <dcterms:modified xsi:type="dcterms:W3CDTF">2025-10-21T04:13:57Z</dcterms:modified>
  <cp:category/>
  <cp:contentStatus/>
</cp:coreProperties>
</file>